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9"/>
  </p:notesMasterIdLst>
  <p:handoutMasterIdLst>
    <p:handoutMasterId r:id="rId20"/>
  </p:handoutMasterIdLst>
  <p:sldIdLst>
    <p:sldId id="256" r:id="rId2"/>
    <p:sldId id="517" r:id="rId3"/>
    <p:sldId id="518" r:id="rId4"/>
    <p:sldId id="519" r:id="rId5"/>
    <p:sldId id="520" r:id="rId6"/>
    <p:sldId id="515" r:id="rId7"/>
    <p:sldId id="516" r:id="rId8"/>
    <p:sldId id="522" r:id="rId9"/>
    <p:sldId id="523" r:id="rId10"/>
    <p:sldId id="524" r:id="rId11"/>
    <p:sldId id="529" r:id="rId12"/>
    <p:sldId id="525" r:id="rId13"/>
    <p:sldId id="527" r:id="rId14"/>
    <p:sldId id="526" r:id="rId15"/>
    <p:sldId id="528" r:id="rId16"/>
    <p:sldId id="530" r:id="rId17"/>
    <p:sldId id="532" r:id="rId18"/>
  </p:sldIdLst>
  <p:sldSz cx="12192000" cy="6858000"/>
  <p:notesSz cx="6888163" cy="100203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56" autoAdjust="0"/>
    <p:restoredTop sz="92294" autoAdjust="0"/>
  </p:normalViewPr>
  <p:slideViewPr>
    <p:cSldViewPr>
      <p:cViewPr varScale="1">
        <p:scale>
          <a:sx n="66" d="100"/>
          <a:sy n="66" d="100"/>
        </p:scale>
        <p:origin x="1164"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pt-BR"/>
          </a:p>
        </p:txBody>
      </p:sp>
      <p:sp>
        <p:nvSpPr>
          <p:cNvPr id="3" name="Espaço Reservado para Data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038B18A4-7DB8-4F03-A5C6-F95DBF67DF8A}" type="datetimeFigureOut">
              <a:rPr lang="pt-BR" smtClean="0"/>
              <a:pPr/>
              <a:t>04/05/2020</a:t>
            </a:fld>
            <a:endParaRPr lang="pt-BR"/>
          </a:p>
        </p:txBody>
      </p:sp>
      <p:sp>
        <p:nvSpPr>
          <p:cNvPr id="4" name="Espaço Reservado para Rodapé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pt-BR"/>
          </a:p>
        </p:txBody>
      </p:sp>
      <p:sp>
        <p:nvSpPr>
          <p:cNvPr id="5" name="Espaço Reservado para Número de Slide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B628EE2B-7E78-4F6B-91AD-4E78637095C6}" type="slidenum">
              <a:rPr lang="pt-BR" smtClean="0"/>
              <a:pPr/>
              <a:t>‹nº›</a:t>
            </a:fld>
            <a:endParaRPr lang="pt-BR"/>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pt-BR"/>
          </a:p>
        </p:txBody>
      </p:sp>
      <p:sp>
        <p:nvSpPr>
          <p:cNvPr id="3" name="Espaço Reservado para Data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275D09BD-165D-40A3-A0BF-F553DD17A203}" type="datetimeFigureOut">
              <a:rPr lang="pt-BR" smtClean="0"/>
              <a:pPr/>
              <a:t>04/05/2020</a:t>
            </a:fld>
            <a:endParaRPr lang="pt-BR"/>
          </a:p>
        </p:txBody>
      </p:sp>
      <p:sp>
        <p:nvSpPr>
          <p:cNvPr id="4" name="Espaço Reservado para Imagem de Slide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616" tIns="48308" rIns="96616" bIns="48308" rtlCol="0" anchor="ctr"/>
          <a:lstStyle/>
          <a:p>
            <a:endParaRPr lang="pt-BR"/>
          </a:p>
        </p:txBody>
      </p:sp>
      <p:sp>
        <p:nvSpPr>
          <p:cNvPr id="5" name="Espaço Reservado para Anotações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pt-BR"/>
          </a:p>
        </p:txBody>
      </p:sp>
      <p:sp>
        <p:nvSpPr>
          <p:cNvPr id="7" name="Espaço Reservado para Número de Slide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38200D5C-386F-4C18-9417-339EB16B7FCE}" type="slidenum">
              <a:rPr lang="pt-BR" smtClean="0"/>
              <a:pPr/>
              <a:t>‹nº›</a:t>
            </a:fld>
            <a:endParaRPr lang="pt-B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4775" y="750888"/>
            <a:ext cx="6678613" cy="3757612"/>
          </a:xfrm>
        </p:spPr>
      </p:sp>
      <p:sp>
        <p:nvSpPr>
          <p:cNvPr id="3" name="Espaço Reservado para Anotações 2"/>
          <p:cNvSpPr>
            <a:spLocks noGrp="1"/>
          </p:cNvSpPr>
          <p:nvPr>
            <p:ph type="body" idx="1"/>
          </p:nvPr>
        </p:nvSpPr>
        <p:spPr/>
        <p:txBody>
          <a:bodyPr>
            <a:normAutofit/>
          </a:bodyPr>
          <a:lstStyle/>
          <a:p>
            <a:endParaRPr lang="pt-BR"/>
          </a:p>
        </p:txBody>
      </p:sp>
    </p:spTree>
    <p:extLst>
      <p:ext uri="{BB962C8B-B14F-4D97-AF65-F5344CB8AC3E}">
        <p14:creationId xmlns:p14="http://schemas.microsoft.com/office/powerpoint/2010/main" val="3092353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pt-BR"/>
              <a:t>Clique para editar o estilo do título mestre</a:t>
            </a:r>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D0A03A50-A4A8-42C1-B744-11D2AF5ED854}" type="datetime1">
              <a:rPr lang="pt-BR" smtClean="0"/>
              <a:pPr/>
              <a:t>04/05/2020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A442D1FE-8950-4D57-B31C-ECDEB9075F45}" type="datetime1">
              <a:rPr lang="pt-BR" smtClean="0"/>
              <a:pPr/>
              <a:t>04/05/2020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Espaço Reservado para Data 3"/>
          <p:cNvSpPr>
            <a:spLocks noGrp="1"/>
          </p:cNvSpPr>
          <p:nvPr>
            <p:ph type="dt" sz="half" idx="10"/>
          </p:nvPr>
        </p:nvSpPr>
        <p:spPr/>
        <p:txBody>
          <a:bodyPr/>
          <a:lstStyle/>
          <a:p>
            <a:fld id="{A1B03DA6-A8D7-4ECE-A519-56E23437ECA6}" type="datetime1">
              <a:rPr lang="pt-BR" smtClean="0"/>
              <a:pPr/>
              <a:t>04/05/2020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F1BE15EE-80EC-4101-AFC8-8981C7D0CA1B}" type="datetime1">
              <a:rPr lang="pt-BR" smtClean="0"/>
              <a:pPr/>
              <a:t>04/05/2020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3F0DE357-5FED-433A-B277-CE163FD78AE3}" type="datetime1">
              <a:rPr lang="pt-BR" smtClean="0"/>
              <a:pPr/>
              <a:t>04/05/2020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2"/>
          <p:cNvSpPr>
            <a:spLocks noGrp="1"/>
          </p:cNvSpPr>
          <p:nvPr>
            <p:ph type="dt" sz="half" idx="10"/>
          </p:nvPr>
        </p:nvSpPr>
        <p:spPr/>
        <p:txBody>
          <a:bodyPr/>
          <a:lstStyle/>
          <a:p>
            <a:fld id="{57FC93DA-2946-4EFB-9AAC-8C9E5137CE9F}" type="datetime1">
              <a:rPr lang="pt-BR" smtClean="0"/>
              <a:pPr/>
              <a:t>04/05/2020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B4965BA-B132-4169-97A4-2C4B35B6F0C3}" type="datetime1">
              <a:rPr lang="pt-BR" smtClean="0"/>
              <a:pPr/>
              <a:t>04/05/2020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E4C34C3E-5BE0-4FC9-AEA6-343A4DA4343E}" type="datetime1">
              <a:rPr lang="pt-BR" smtClean="0"/>
              <a:pPr/>
              <a:t>04/05/2020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650DAD5D-310E-44B0-91D7-842A72C20B10}" type="datetime1">
              <a:rPr lang="pt-BR" smtClean="0"/>
              <a:pPr/>
              <a:t>04/05/2020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161E2BCF-1392-416D-BB83-A83CDF482073}" type="datetime1">
              <a:rPr lang="pt-BR" smtClean="0"/>
              <a:pPr/>
              <a:t>04/05/2020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609600" y="274639"/>
            <a:ext cx="80264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9408F197-3D0B-4DC9-A37A-FC17DF326BF1}" type="datetime1">
              <a:rPr lang="pt-BR" smtClean="0"/>
              <a:pPr/>
              <a:t>04/05/2020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4109551-599B-4114-A955-BC03A1776CB4}"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8000"/>
          </a:blip>
          <a:srcRect/>
          <a:tile tx="0" ty="0" sx="100000" sy="100000" flip="none" algn="tl"/>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t-BR"/>
              <a:t>Clique para editar o estilo do título mestre</a:t>
            </a:r>
          </a:p>
        </p:txBody>
      </p:sp>
      <p:sp>
        <p:nvSpPr>
          <p:cNvPr id="3" name="Espaço Reservado para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11217-EB18-4F1D-BCCA-6E9CA42797EE}" type="datetime1">
              <a:rPr lang="pt-BR" smtClean="0"/>
              <a:pPr/>
              <a:t>04/05/2020</a:t>
            </a:fld>
            <a:endParaRPr lang="pt-BR"/>
          </a:p>
        </p:txBody>
      </p:sp>
      <p:sp>
        <p:nvSpPr>
          <p:cNvPr id="5" name="Espaço Reservado para Rodapé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109551-599B-4114-A955-BC03A1776CB4}"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479376" y="404664"/>
            <a:ext cx="11233248" cy="60486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Subtítulo 2"/>
          <p:cNvSpPr>
            <a:spLocks noGrp="1"/>
          </p:cNvSpPr>
          <p:nvPr>
            <p:ph type="subTitle" idx="1"/>
          </p:nvPr>
        </p:nvSpPr>
        <p:spPr>
          <a:xfrm>
            <a:off x="2135560" y="6021288"/>
            <a:ext cx="2304256" cy="360040"/>
          </a:xfrm>
        </p:spPr>
        <p:txBody>
          <a:bodyPr>
            <a:normAutofit/>
          </a:bodyPr>
          <a:lstStyle/>
          <a:p>
            <a:pPr algn="r"/>
            <a:r>
              <a:rPr lang="en-US" sz="1600" b="1" i="1" dirty="0">
                <a:solidFill>
                  <a:schemeClr val="tx1"/>
                </a:solidFill>
              </a:rPr>
              <a:t>Prof. Eng. </a:t>
            </a:r>
            <a:r>
              <a:rPr lang="en-US" sz="1600" b="1" i="1" dirty="0" err="1">
                <a:solidFill>
                  <a:schemeClr val="tx1"/>
                </a:solidFill>
              </a:rPr>
              <a:t>Edson</a:t>
            </a:r>
            <a:r>
              <a:rPr lang="en-US" sz="1600" b="1" i="1" dirty="0">
                <a:solidFill>
                  <a:schemeClr val="tx1"/>
                </a:solidFill>
              </a:rPr>
              <a:t> </a:t>
            </a:r>
            <a:r>
              <a:rPr lang="en-US" sz="1600" b="1" i="1" dirty="0" err="1">
                <a:solidFill>
                  <a:schemeClr val="tx1"/>
                </a:solidFill>
              </a:rPr>
              <a:t>Simioni</a:t>
            </a:r>
            <a:endParaRPr lang="en-US" sz="1600" b="1" i="1" dirty="0">
              <a:solidFill>
                <a:schemeClr val="tx1"/>
              </a:solidFill>
            </a:endParaRPr>
          </a:p>
        </p:txBody>
      </p:sp>
      <p:sp>
        <p:nvSpPr>
          <p:cNvPr id="4" name="Espaço Reservado para Número de Slide 3"/>
          <p:cNvSpPr>
            <a:spLocks noGrp="1"/>
          </p:cNvSpPr>
          <p:nvPr>
            <p:ph type="sldNum" sz="quarter" idx="12"/>
          </p:nvPr>
        </p:nvSpPr>
        <p:spPr/>
        <p:txBody>
          <a:bodyPr/>
          <a:lstStyle/>
          <a:p>
            <a:fld id="{C4109551-599B-4114-A955-BC03A1776CB4}" type="slidenum">
              <a:rPr lang="pt-BR" smtClean="0"/>
              <a:pPr/>
              <a:t>1</a:t>
            </a:fld>
            <a:endParaRPr lang="pt-BR"/>
          </a:p>
        </p:txBody>
      </p:sp>
      <p:sp>
        <p:nvSpPr>
          <p:cNvPr id="2" name="Título 1"/>
          <p:cNvSpPr>
            <a:spLocks noGrp="1"/>
          </p:cNvSpPr>
          <p:nvPr>
            <p:ph type="ctrTitle"/>
          </p:nvPr>
        </p:nvSpPr>
        <p:spPr>
          <a:xfrm>
            <a:off x="2927648" y="3020468"/>
            <a:ext cx="6768752" cy="720080"/>
          </a:xfrm>
        </p:spPr>
        <p:txBody>
          <a:bodyPr>
            <a:noAutofit/>
          </a:bodyPr>
          <a:lstStyle/>
          <a:p>
            <a:r>
              <a:rPr lang="pt-BR" sz="2800" b="1" i="1" dirty="0">
                <a:solidFill>
                  <a:srgbClr val="FF0000"/>
                </a:solidFill>
              </a:rPr>
              <a:t>Dispositivos Elétricos para Comando </a:t>
            </a:r>
            <a:br>
              <a:rPr lang="pt-BR" sz="2800" b="1" i="1" dirty="0">
                <a:solidFill>
                  <a:srgbClr val="FF0000"/>
                </a:solidFill>
              </a:rPr>
            </a:br>
            <a:r>
              <a:rPr lang="pt-BR" sz="2800" b="1" i="1" dirty="0">
                <a:solidFill>
                  <a:srgbClr val="FF0000"/>
                </a:solidFill>
              </a:rPr>
              <a:t>Comandos Elétricos</a:t>
            </a:r>
          </a:p>
        </p:txBody>
      </p:sp>
      <p:pic>
        <p:nvPicPr>
          <p:cNvPr id="10" name="Imagem 9" descr="ETEC JS LOGO.jpg"/>
          <p:cNvPicPr/>
          <p:nvPr/>
        </p:nvPicPr>
        <p:blipFill>
          <a:blip r:embed="rId3" cstate="print"/>
          <a:stretch>
            <a:fillRect/>
          </a:stretch>
        </p:blipFill>
        <p:spPr>
          <a:xfrm>
            <a:off x="2279576" y="620688"/>
            <a:ext cx="3240360" cy="9361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2</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8856983" cy="1200329"/>
          </a:xfrm>
          <a:prstGeom prst="rect">
            <a:avLst/>
          </a:prstGeom>
        </p:spPr>
        <p:txBody>
          <a:bodyPr wrap="square">
            <a:spAutoFit/>
          </a:bodyPr>
          <a:lstStyle/>
          <a:p>
            <a:r>
              <a:rPr lang="pt-BR" dirty="0">
                <a:cs typeface="Arial" pitchFamily="34" charset="0"/>
              </a:rPr>
              <a:t>São elementos auxiliares de comando, utilizados para chaveamentos e  intertravamentos elétricos entre dispositivos.</a:t>
            </a:r>
          </a:p>
          <a:p>
            <a:pPr>
              <a:buNone/>
            </a:pPr>
            <a:r>
              <a:rPr lang="pt-BR" dirty="0">
                <a:cs typeface="Arial" pitchFamily="34" charset="0"/>
              </a:rPr>
              <a:t> São dotados de uma bobina de alimentação e conjuntos de contatos elétricos auxiliares NA –ou NF.</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ítulo 1"/>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pic>
        <p:nvPicPr>
          <p:cNvPr id="19" name="Imagem 18" descr="ETEC JS LOGO.jpg"/>
          <p:cNvPicPr/>
          <p:nvPr/>
        </p:nvPicPr>
        <p:blipFill>
          <a:blip r:embed="rId3" cstate="print"/>
          <a:stretch>
            <a:fillRect/>
          </a:stretch>
        </p:blipFill>
        <p:spPr>
          <a:xfrm>
            <a:off x="1919536" y="0"/>
            <a:ext cx="1872208" cy="692696"/>
          </a:xfrm>
          <a:prstGeom prst="rect">
            <a:avLst/>
          </a:prstGeom>
        </p:spPr>
      </p:pic>
      <p:sp>
        <p:nvSpPr>
          <p:cNvPr id="14" name="Retângulo 13"/>
          <p:cNvSpPr/>
          <p:nvPr/>
        </p:nvSpPr>
        <p:spPr>
          <a:xfrm>
            <a:off x="2279576" y="836713"/>
            <a:ext cx="4176464" cy="430887"/>
          </a:xfrm>
          <a:prstGeom prst="rect">
            <a:avLst/>
          </a:prstGeom>
        </p:spPr>
        <p:txBody>
          <a:bodyPr wrap="square">
            <a:spAutoFit/>
          </a:bodyPr>
          <a:lstStyle/>
          <a:p>
            <a:r>
              <a:rPr lang="pt-BR" sz="2200" b="1" dirty="0">
                <a:solidFill>
                  <a:srgbClr val="FF0000"/>
                </a:solidFill>
              </a:rPr>
              <a:t>Contatores Auxiliares</a:t>
            </a:r>
            <a:endParaRPr lang="pt-BR" sz="2200" dirty="0">
              <a:solidFill>
                <a:srgbClr val="FF0000"/>
              </a:solidFill>
            </a:endParaRPr>
          </a:p>
        </p:txBody>
      </p:sp>
      <p:pic>
        <p:nvPicPr>
          <p:cNvPr id="10" name="Imagem 9" descr="Contator auxiliar Siemens.jpg"/>
          <p:cNvPicPr>
            <a:picLocks noChangeAspect="1"/>
          </p:cNvPicPr>
          <p:nvPr/>
        </p:nvPicPr>
        <p:blipFill>
          <a:blip r:embed="rId4" cstate="print"/>
          <a:stretch>
            <a:fillRect/>
          </a:stretch>
        </p:blipFill>
        <p:spPr>
          <a:xfrm>
            <a:off x="3431704" y="3212976"/>
            <a:ext cx="2160240" cy="2160240"/>
          </a:xfrm>
          <a:prstGeom prst="rect">
            <a:avLst/>
          </a:prstGeom>
        </p:spPr>
      </p:pic>
      <p:pic>
        <p:nvPicPr>
          <p:cNvPr id="12" name="Imagem 11" descr="MKT_WDC_CONTATOR_AUX_CWCA0_515Wx515H.jpg"/>
          <p:cNvPicPr>
            <a:picLocks noChangeAspect="1"/>
          </p:cNvPicPr>
          <p:nvPr/>
        </p:nvPicPr>
        <p:blipFill>
          <a:blip r:embed="rId5" cstate="print"/>
          <a:stretch>
            <a:fillRect/>
          </a:stretch>
        </p:blipFill>
        <p:spPr>
          <a:xfrm>
            <a:off x="6528048" y="3429000"/>
            <a:ext cx="1713294" cy="1656184"/>
          </a:xfrm>
          <a:prstGeom prst="rect">
            <a:avLst/>
          </a:prstGeom>
        </p:spPr>
      </p:pic>
      <p:sp>
        <p:nvSpPr>
          <p:cNvPr id="16" name="Espaço Reservado para Conteúdo 2"/>
          <p:cNvSpPr txBox="1">
            <a:spLocks/>
          </p:cNvSpPr>
          <p:nvPr/>
        </p:nvSpPr>
        <p:spPr>
          <a:xfrm>
            <a:off x="5087888" y="5589240"/>
            <a:ext cx="2160240" cy="360040"/>
          </a:xfrm>
          <a:prstGeom prst="rect">
            <a:avLst/>
          </a:prstGeom>
        </p:spPr>
        <p:txBody>
          <a:bodyPr vert="horz" lIns="91440" tIns="45720" rIns="91440" bIns="45720" rtlCol="0">
            <a:noAutofit/>
          </a:bodyPr>
          <a:lstStyle/>
          <a:p>
            <a:pPr marL="342900" indent="-342900">
              <a:spcBef>
                <a:spcPct val="20000"/>
              </a:spcBef>
              <a:defRPr/>
            </a:pPr>
            <a:r>
              <a:rPr lang="pt-BR" sz="1400" dirty="0" err="1">
                <a:latin typeface="Arial" pitchFamily="34" charset="0"/>
                <a:cs typeface="Arial" pitchFamily="34" charset="0"/>
              </a:rPr>
              <a:t>Contatores</a:t>
            </a:r>
            <a:r>
              <a:rPr lang="pt-BR" sz="1400" dirty="0">
                <a:latin typeface="Arial" pitchFamily="34" charset="0"/>
                <a:cs typeface="Arial" pitchFamily="34" charset="0"/>
              </a:rPr>
              <a:t> Auxiliares</a:t>
            </a:r>
            <a:endParaRPr lang="pt-BR"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3</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8856983" cy="923330"/>
          </a:xfrm>
          <a:prstGeom prst="rect">
            <a:avLst/>
          </a:prstGeom>
        </p:spPr>
        <p:txBody>
          <a:bodyPr wrap="square">
            <a:spAutoFit/>
          </a:bodyPr>
          <a:lstStyle/>
          <a:p>
            <a:r>
              <a:rPr lang="pt-BR" b="1" dirty="0">
                <a:solidFill>
                  <a:srgbClr val="FF0000"/>
                </a:solidFill>
                <a:cs typeface="Arial" pitchFamily="34" charset="0"/>
              </a:rPr>
              <a:t>Bloco de contatos auxiliares:</a:t>
            </a:r>
            <a:endParaRPr lang="pt-BR" i="1" dirty="0">
              <a:solidFill>
                <a:srgbClr val="FF0000"/>
              </a:solidFill>
              <a:cs typeface="Arial" pitchFamily="34" charset="0"/>
            </a:endParaRPr>
          </a:p>
          <a:p>
            <a:r>
              <a:rPr lang="pt-BR" dirty="0">
                <a:cs typeface="Arial" pitchFamily="34" charset="0"/>
              </a:rPr>
              <a:t>Permitem a adição de bloco adicional de contatos auxiliares, que multiplicam </a:t>
            </a:r>
          </a:p>
          <a:p>
            <a:r>
              <a:rPr lang="pt-BR" dirty="0">
                <a:cs typeface="Arial" pitchFamily="34" charset="0"/>
              </a:rPr>
              <a:t>sua autonomia de trabalho.</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sp>
        <p:nvSpPr>
          <p:cNvPr id="14" name="Retângulo 13"/>
          <p:cNvSpPr/>
          <p:nvPr/>
        </p:nvSpPr>
        <p:spPr>
          <a:xfrm>
            <a:off x="2279576" y="836713"/>
            <a:ext cx="4176464" cy="430887"/>
          </a:xfrm>
          <a:prstGeom prst="rect">
            <a:avLst/>
          </a:prstGeom>
        </p:spPr>
        <p:txBody>
          <a:bodyPr wrap="square">
            <a:spAutoFit/>
          </a:bodyPr>
          <a:lstStyle/>
          <a:p>
            <a:r>
              <a:rPr lang="pt-BR" sz="2200" b="1" dirty="0">
                <a:solidFill>
                  <a:srgbClr val="FF0000"/>
                </a:solidFill>
              </a:rPr>
              <a:t>Contatores Auxiliares</a:t>
            </a:r>
            <a:endParaRPr lang="pt-BR" sz="2200" dirty="0">
              <a:solidFill>
                <a:srgbClr val="FF0000"/>
              </a:solidFill>
            </a:endParaRPr>
          </a:p>
        </p:txBody>
      </p:sp>
      <p:sp>
        <p:nvSpPr>
          <p:cNvPr id="16" name="Espaço Reservado para Conteúdo 2"/>
          <p:cNvSpPr txBox="1">
            <a:spLocks/>
          </p:cNvSpPr>
          <p:nvPr/>
        </p:nvSpPr>
        <p:spPr>
          <a:xfrm>
            <a:off x="7824192" y="4869160"/>
            <a:ext cx="2664296" cy="576064"/>
          </a:xfrm>
          <a:prstGeom prst="rect">
            <a:avLst/>
          </a:prstGeom>
        </p:spPr>
        <p:txBody>
          <a:bodyPr vert="horz" lIns="91440" tIns="45720" rIns="91440" bIns="45720" rtlCol="0">
            <a:noAutofit/>
          </a:bodyPr>
          <a:lstStyle/>
          <a:p>
            <a:pPr marL="342900" indent="-342900" algn="ctr">
              <a:spcBef>
                <a:spcPct val="20000"/>
              </a:spcBef>
              <a:defRPr/>
            </a:pPr>
            <a:r>
              <a:rPr lang="pt-BR" sz="1400" dirty="0" err="1">
                <a:latin typeface="Arial" pitchFamily="34" charset="0"/>
                <a:cs typeface="Arial" pitchFamily="34" charset="0"/>
              </a:rPr>
              <a:t>Contator</a:t>
            </a:r>
            <a:r>
              <a:rPr lang="pt-BR" sz="1400" dirty="0">
                <a:latin typeface="Arial" pitchFamily="34" charset="0"/>
                <a:cs typeface="Arial" pitchFamily="34" charset="0"/>
              </a:rPr>
              <a:t> auxiliar com </a:t>
            </a:r>
          </a:p>
          <a:p>
            <a:pPr marL="342900" indent="-342900" algn="ctr">
              <a:spcBef>
                <a:spcPct val="20000"/>
              </a:spcBef>
              <a:defRPr/>
            </a:pPr>
            <a:r>
              <a:rPr lang="pt-BR" sz="1400" dirty="0">
                <a:latin typeface="Arial" pitchFamily="34" charset="0"/>
                <a:cs typeface="Arial" pitchFamily="34" charset="0"/>
              </a:rPr>
              <a:t>bloco de contatos adicionado</a:t>
            </a:r>
            <a:endParaRPr lang="pt-BR" sz="1400" dirty="0"/>
          </a:p>
        </p:txBody>
      </p:sp>
      <p:pic>
        <p:nvPicPr>
          <p:cNvPr id="20" name="Imagem 19" descr="images (17).jpg"/>
          <p:cNvPicPr>
            <a:picLocks noChangeAspect="1"/>
          </p:cNvPicPr>
          <p:nvPr/>
        </p:nvPicPr>
        <p:blipFill>
          <a:blip r:embed="rId4" cstate="print"/>
          <a:stretch>
            <a:fillRect/>
          </a:stretch>
        </p:blipFill>
        <p:spPr>
          <a:xfrm>
            <a:off x="2711624" y="2708920"/>
            <a:ext cx="2160240" cy="2173022"/>
          </a:xfrm>
          <a:prstGeom prst="rect">
            <a:avLst/>
          </a:prstGeom>
        </p:spPr>
      </p:pic>
      <p:pic>
        <p:nvPicPr>
          <p:cNvPr id="21" name="Imagem 20" descr="images (18).jpg"/>
          <p:cNvPicPr>
            <a:picLocks noChangeAspect="1"/>
          </p:cNvPicPr>
          <p:nvPr/>
        </p:nvPicPr>
        <p:blipFill>
          <a:blip r:embed="rId5" cstate="print"/>
          <a:stretch>
            <a:fillRect/>
          </a:stretch>
        </p:blipFill>
        <p:spPr>
          <a:xfrm>
            <a:off x="5303912" y="2924944"/>
            <a:ext cx="1809750" cy="1733550"/>
          </a:xfrm>
          <a:prstGeom prst="rect">
            <a:avLst/>
          </a:prstGeom>
        </p:spPr>
      </p:pic>
      <p:pic>
        <p:nvPicPr>
          <p:cNvPr id="22" name="Imagem 21" descr="images (21).jpg"/>
          <p:cNvPicPr>
            <a:picLocks noChangeAspect="1"/>
          </p:cNvPicPr>
          <p:nvPr/>
        </p:nvPicPr>
        <p:blipFill>
          <a:blip r:embed="rId6" cstate="print"/>
          <a:stretch>
            <a:fillRect/>
          </a:stretch>
        </p:blipFill>
        <p:spPr>
          <a:xfrm>
            <a:off x="7752185" y="2492897"/>
            <a:ext cx="2143125" cy="2143125"/>
          </a:xfrm>
          <a:prstGeom prst="rect">
            <a:avLst/>
          </a:prstGeom>
        </p:spPr>
      </p:pic>
      <p:sp>
        <p:nvSpPr>
          <p:cNvPr id="23" name="Espaço Reservado para Conteúdo 2"/>
          <p:cNvSpPr txBox="1">
            <a:spLocks/>
          </p:cNvSpPr>
          <p:nvPr/>
        </p:nvSpPr>
        <p:spPr>
          <a:xfrm>
            <a:off x="3503712" y="5013176"/>
            <a:ext cx="2448272" cy="360040"/>
          </a:xfrm>
          <a:prstGeom prst="rect">
            <a:avLst/>
          </a:prstGeom>
        </p:spPr>
        <p:txBody>
          <a:bodyPr vert="horz" lIns="91440" tIns="45720" rIns="91440" bIns="45720" rtlCol="0">
            <a:noAutofit/>
          </a:bodyPr>
          <a:lstStyle/>
          <a:p>
            <a:pPr marL="342900" indent="-342900">
              <a:spcBef>
                <a:spcPct val="20000"/>
              </a:spcBef>
              <a:defRPr/>
            </a:pPr>
            <a:r>
              <a:rPr lang="pt-BR" sz="1400" dirty="0">
                <a:latin typeface="Arial" pitchFamily="34" charset="0"/>
                <a:cs typeface="Arial" pitchFamily="34" charset="0"/>
              </a:rPr>
              <a:t>Blocos de contatos adicional</a:t>
            </a:r>
            <a:endParaRPr lang="pt-BR" sz="1400" dirty="0"/>
          </a:p>
        </p:txBody>
      </p:sp>
      <p:sp>
        <p:nvSpPr>
          <p:cNvPr id="17" name="Título 1">
            <a:extLst>
              <a:ext uri="{FF2B5EF4-FFF2-40B4-BE49-F238E27FC236}">
                <a16:creationId xmlns:a16="http://schemas.microsoft.com/office/drawing/2014/main" id="{B1EC2266-97D7-47FC-B7B8-213D4B59148F}"/>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4</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351585" y="1340770"/>
            <a:ext cx="7920879" cy="369332"/>
          </a:xfrm>
          <a:prstGeom prst="rect">
            <a:avLst/>
          </a:prstGeom>
        </p:spPr>
        <p:txBody>
          <a:bodyPr wrap="square">
            <a:spAutoFit/>
          </a:bodyPr>
          <a:lstStyle/>
          <a:p>
            <a:r>
              <a:rPr lang="pt-BR" dirty="0">
                <a:cs typeface="Arial" pitchFamily="34" charset="0"/>
              </a:rPr>
              <a:t>Identificação de contatos.</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7" name="Imagem 16" descr="images (6).png"/>
          <p:cNvPicPr>
            <a:picLocks noChangeAspect="1"/>
          </p:cNvPicPr>
          <p:nvPr/>
        </p:nvPicPr>
        <p:blipFill>
          <a:blip r:embed="rId4" cstate="print"/>
          <a:stretch>
            <a:fillRect/>
          </a:stretch>
        </p:blipFill>
        <p:spPr>
          <a:xfrm>
            <a:off x="3215681" y="2564904"/>
            <a:ext cx="5688633" cy="1953672"/>
          </a:xfrm>
          <a:prstGeom prst="rect">
            <a:avLst/>
          </a:prstGeom>
        </p:spPr>
      </p:pic>
      <p:sp>
        <p:nvSpPr>
          <p:cNvPr id="10" name="Retângulo 9">
            <a:extLst>
              <a:ext uri="{FF2B5EF4-FFF2-40B4-BE49-F238E27FC236}">
                <a16:creationId xmlns:a16="http://schemas.microsoft.com/office/drawing/2014/main" id="{6268A3D2-1ACF-4EE6-8C0D-28ED60456080}"/>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Contatores Auxiliares</a:t>
            </a:r>
            <a:endParaRPr lang="pt-BR" sz="2200" dirty="0">
              <a:solidFill>
                <a:srgbClr val="FF0000"/>
              </a:solidFill>
            </a:endParaRPr>
          </a:p>
        </p:txBody>
      </p:sp>
      <p:sp>
        <p:nvSpPr>
          <p:cNvPr id="11" name="Título 1">
            <a:extLst>
              <a:ext uri="{FF2B5EF4-FFF2-40B4-BE49-F238E27FC236}">
                <a16:creationId xmlns:a16="http://schemas.microsoft.com/office/drawing/2014/main" id="{0BBC9261-2F6B-4057-B215-D2CFA25568F7}"/>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5</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70"/>
            <a:ext cx="7920879" cy="369332"/>
          </a:xfrm>
          <a:prstGeom prst="rect">
            <a:avLst/>
          </a:prstGeom>
        </p:spPr>
        <p:txBody>
          <a:bodyPr wrap="square">
            <a:spAutoFit/>
          </a:bodyPr>
          <a:lstStyle/>
          <a:p>
            <a:r>
              <a:rPr lang="pt-BR" dirty="0">
                <a:cs typeface="Arial" pitchFamily="34" charset="0"/>
              </a:rPr>
              <a:t>Exemplo de identificação de contatos auxiliares.</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1" name="Imagem 10" descr="images (4).png"/>
          <p:cNvPicPr>
            <a:picLocks noChangeAspect="1"/>
          </p:cNvPicPr>
          <p:nvPr/>
        </p:nvPicPr>
        <p:blipFill>
          <a:blip r:embed="rId4" cstate="print"/>
          <a:stretch>
            <a:fillRect/>
          </a:stretch>
        </p:blipFill>
        <p:spPr>
          <a:xfrm>
            <a:off x="2505887" y="2420888"/>
            <a:ext cx="7180226" cy="2016224"/>
          </a:xfrm>
          <a:prstGeom prst="rect">
            <a:avLst/>
          </a:prstGeom>
        </p:spPr>
      </p:pic>
      <p:sp>
        <p:nvSpPr>
          <p:cNvPr id="12" name="Retângulo 11">
            <a:extLst>
              <a:ext uri="{FF2B5EF4-FFF2-40B4-BE49-F238E27FC236}">
                <a16:creationId xmlns:a16="http://schemas.microsoft.com/office/drawing/2014/main" id="{3244FC72-58F7-496A-9D50-060B473CFA5C}"/>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Contatores Auxiliares</a:t>
            </a:r>
            <a:endParaRPr lang="pt-BR" sz="2200" dirty="0">
              <a:solidFill>
                <a:srgbClr val="FF0000"/>
              </a:solidFill>
            </a:endParaRPr>
          </a:p>
        </p:txBody>
      </p:sp>
      <p:sp>
        <p:nvSpPr>
          <p:cNvPr id="16" name="Título 1">
            <a:extLst>
              <a:ext uri="{FF2B5EF4-FFF2-40B4-BE49-F238E27FC236}">
                <a16:creationId xmlns:a16="http://schemas.microsoft.com/office/drawing/2014/main" id="{64DF2BBC-9716-4D20-A28B-5F1238C4FDD3}"/>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6</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8568952" cy="646331"/>
          </a:xfrm>
          <a:prstGeom prst="rect">
            <a:avLst/>
          </a:prstGeom>
        </p:spPr>
        <p:txBody>
          <a:bodyPr wrap="square">
            <a:spAutoFit/>
          </a:bodyPr>
          <a:lstStyle/>
          <a:p>
            <a:r>
              <a:rPr lang="pt-BR" dirty="0">
                <a:cs typeface="Arial" pitchFamily="34" charset="0"/>
              </a:rPr>
              <a:t>Executam a contagem de tempo para a troca de ligações , por exemplo o chaveamento automático de Estrela para Triângulo. </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sp>
        <p:nvSpPr>
          <p:cNvPr id="14" name="Retângulo 13"/>
          <p:cNvSpPr/>
          <p:nvPr/>
        </p:nvSpPr>
        <p:spPr>
          <a:xfrm>
            <a:off x="2279576" y="836713"/>
            <a:ext cx="4176464" cy="430887"/>
          </a:xfrm>
          <a:prstGeom prst="rect">
            <a:avLst/>
          </a:prstGeom>
        </p:spPr>
        <p:txBody>
          <a:bodyPr wrap="square">
            <a:spAutoFit/>
          </a:bodyPr>
          <a:lstStyle/>
          <a:p>
            <a:r>
              <a:rPr lang="pt-BR" sz="2200" b="1" dirty="0">
                <a:solidFill>
                  <a:srgbClr val="FF0000"/>
                </a:solidFill>
              </a:rPr>
              <a:t>Temporizadores Eletrônicos</a:t>
            </a:r>
            <a:endParaRPr lang="pt-BR" sz="2200" dirty="0">
              <a:solidFill>
                <a:srgbClr val="FF0000"/>
              </a:solidFill>
            </a:endParaRPr>
          </a:p>
        </p:txBody>
      </p:sp>
      <p:pic>
        <p:nvPicPr>
          <p:cNvPr id="12" name="Imagem 11" descr="8B3E5160510164018_zo.jpg"/>
          <p:cNvPicPr>
            <a:picLocks noChangeAspect="1"/>
          </p:cNvPicPr>
          <p:nvPr/>
        </p:nvPicPr>
        <p:blipFill>
          <a:blip r:embed="rId4" cstate="print"/>
          <a:stretch>
            <a:fillRect/>
          </a:stretch>
        </p:blipFill>
        <p:spPr>
          <a:xfrm>
            <a:off x="2783632" y="2492896"/>
            <a:ext cx="2736304" cy="2736304"/>
          </a:xfrm>
          <a:prstGeom prst="rect">
            <a:avLst/>
          </a:prstGeom>
        </p:spPr>
      </p:pic>
      <p:pic>
        <p:nvPicPr>
          <p:cNvPr id="16" name="Imagem 15" descr="rele-tempo-01.jpg"/>
          <p:cNvPicPr>
            <a:picLocks noChangeAspect="1"/>
          </p:cNvPicPr>
          <p:nvPr/>
        </p:nvPicPr>
        <p:blipFill>
          <a:blip r:embed="rId5" cstate="print"/>
          <a:stretch>
            <a:fillRect/>
          </a:stretch>
        </p:blipFill>
        <p:spPr>
          <a:xfrm>
            <a:off x="6023992" y="2492896"/>
            <a:ext cx="3744416" cy="2808312"/>
          </a:xfrm>
          <a:prstGeom prst="rect">
            <a:avLst/>
          </a:prstGeom>
        </p:spPr>
      </p:pic>
      <p:sp>
        <p:nvSpPr>
          <p:cNvPr id="18" name="Título 1">
            <a:extLst>
              <a:ext uri="{FF2B5EF4-FFF2-40B4-BE49-F238E27FC236}">
                <a16:creationId xmlns:a16="http://schemas.microsoft.com/office/drawing/2014/main" id="{10A771B6-C5FB-47CC-B0F1-4F061927E13C}"/>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7</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8064896" cy="923330"/>
          </a:xfrm>
          <a:prstGeom prst="rect">
            <a:avLst/>
          </a:prstGeom>
        </p:spPr>
        <p:txBody>
          <a:bodyPr wrap="square">
            <a:spAutoFit/>
          </a:bodyPr>
          <a:lstStyle/>
          <a:p>
            <a:r>
              <a:rPr lang="pt-BR" dirty="0">
                <a:cs typeface="Arial" pitchFamily="34" charset="0"/>
              </a:rPr>
              <a:t>De acordo com seu funcionamento podem serem:</a:t>
            </a:r>
          </a:p>
          <a:p>
            <a:pPr marL="285750" indent="-285750">
              <a:buFont typeface="Arial" panose="020B0604020202020204" pitchFamily="34" charset="0"/>
              <a:buChar char="•"/>
            </a:pPr>
            <a:r>
              <a:rPr lang="pt-BR" dirty="0">
                <a:cs typeface="Arial" pitchFamily="34" charset="0"/>
              </a:rPr>
              <a:t>TON – Timer </a:t>
            </a:r>
            <a:r>
              <a:rPr lang="pt-BR" dirty="0" err="1">
                <a:cs typeface="Arial" pitchFamily="34" charset="0"/>
              </a:rPr>
              <a:t>on</a:t>
            </a:r>
            <a:r>
              <a:rPr lang="pt-BR" dirty="0">
                <a:cs typeface="Arial" pitchFamily="34" charset="0"/>
              </a:rPr>
              <a:t> </a:t>
            </a:r>
            <a:r>
              <a:rPr lang="pt-BR" dirty="0" err="1">
                <a:cs typeface="Arial" pitchFamily="34" charset="0"/>
              </a:rPr>
              <a:t>Delay</a:t>
            </a:r>
            <a:r>
              <a:rPr lang="pt-BR" dirty="0">
                <a:cs typeface="Arial" pitchFamily="34" charset="0"/>
              </a:rPr>
              <a:t> ou </a:t>
            </a:r>
          </a:p>
          <a:p>
            <a:pPr marL="285750" indent="-285750">
              <a:buFont typeface="Arial" panose="020B0604020202020204" pitchFamily="34" charset="0"/>
              <a:buChar char="•"/>
            </a:pPr>
            <a:r>
              <a:rPr lang="pt-BR" dirty="0">
                <a:cs typeface="Arial" pitchFamily="34" charset="0"/>
              </a:rPr>
              <a:t>TOF – Timer off </a:t>
            </a:r>
            <a:r>
              <a:rPr lang="pt-BR" dirty="0" err="1">
                <a:cs typeface="Arial" pitchFamily="34" charset="0"/>
              </a:rPr>
              <a:t>Delay</a:t>
            </a:r>
            <a:r>
              <a:rPr lang="pt-BR" dirty="0">
                <a:cs typeface="Arial" pitchFamily="34" charset="0"/>
              </a:rPr>
              <a:t>.</a:t>
            </a:r>
            <a:endParaRPr lang="pt-BR" b="1" dirty="0">
              <a:cs typeface="Arial" pitchFamily="34" charset="0"/>
            </a:endParaRP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21" name="Imagem 20" descr="transferir (1).png"/>
          <p:cNvPicPr>
            <a:picLocks noChangeAspect="1"/>
          </p:cNvPicPr>
          <p:nvPr/>
        </p:nvPicPr>
        <p:blipFill>
          <a:blip r:embed="rId4" cstate="print"/>
          <a:stretch>
            <a:fillRect/>
          </a:stretch>
        </p:blipFill>
        <p:spPr>
          <a:xfrm>
            <a:off x="2495600" y="2780928"/>
            <a:ext cx="3528392" cy="1728192"/>
          </a:xfrm>
          <a:prstGeom prst="rect">
            <a:avLst/>
          </a:prstGeom>
        </p:spPr>
      </p:pic>
      <p:pic>
        <p:nvPicPr>
          <p:cNvPr id="22" name="Imagem 21" descr="transferir (3).png"/>
          <p:cNvPicPr>
            <a:picLocks noChangeAspect="1"/>
          </p:cNvPicPr>
          <p:nvPr/>
        </p:nvPicPr>
        <p:blipFill>
          <a:blip r:embed="rId5" cstate="print"/>
          <a:stretch>
            <a:fillRect/>
          </a:stretch>
        </p:blipFill>
        <p:spPr>
          <a:xfrm>
            <a:off x="6528048" y="2780928"/>
            <a:ext cx="3456384" cy="1656184"/>
          </a:xfrm>
          <a:prstGeom prst="rect">
            <a:avLst/>
          </a:prstGeom>
        </p:spPr>
      </p:pic>
      <p:sp>
        <p:nvSpPr>
          <p:cNvPr id="23" name="Espaço Reservado para Conteúdo 2"/>
          <p:cNvSpPr txBox="1">
            <a:spLocks/>
          </p:cNvSpPr>
          <p:nvPr/>
        </p:nvSpPr>
        <p:spPr>
          <a:xfrm>
            <a:off x="3863752" y="4653136"/>
            <a:ext cx="720080" cy="288032"/>
          </a:xfrm>
          <a:prstGeom prst="rect">
            <a:avLst/>
          </a:prstGeom>
        </p:spPr>
        <p:txBody>
          <a:bodyPr vert="horz" lIns="91440" tIns="45720" rIns="91440" bIns="45720" rtlCol="0">
            <a:noAutofit/>
          </a:bodyPr>
          <a:lstStyle/>
          <a:p>
            <a:pPr marL="342900" indent="-342900">
              <a:spcBef>
                <a:spcPct val="20000"/>
              </a:spcBef>
              <a:defRPr/>
            </a:pPr>
            <a:r>
              <a:rPr lang="pt-BR" sz="1400" b="1" dirty="0">
                <a:latin typeface="Arial" pitchFamily="34" charset="0"/>
                <a:cs typeface="Arial" pitchFamily="34" charset="0"/>
              </a:rPr>
              <a:t>TON</a:t>
            </a:r>
            <a:endParaRPr lang="pt-BR" sz="1400" b="1" dirty="0"/>
          </a:p>
        </p:txBody>
      </p:sp>
      <p:sp>
        <p:nvSpPr>
          <p:cNvPr id="24" name="Espaço Reservado para Conteúdo 2"/>
          <p:cNvSpPr txBox="1">
            <a:spLocks/>
          </p:cNvSpPr>
          <p:nvPr/>
        </p:nvSpPr>
        <p:spPr>
          <a:xfrm>
            <a:off x="7896200" y="4509120"/>
            <a:ext cx="720080" cy="288032"/>
          </a:xfrm>
          <a:prstGeom prst="rect">
            <a:avLst/>
          </a:prstGeom>
        </p:spPr>
        <p:txBody>
          <a:bodyPr vert="horz" lIns="91440" tIns="45720" rIns="91440" bIns="45720" rtlCol="0">
            <a:noAutofit/>
          </a:bodyPr>
          <a:lstStyle/>
          <a:p>
            <a:pPr marL="342900" indent="-342900">
              <a:spcBef>
                <a:spcPct val="20000"/>
              </a:spcBef>
              <a:defRPr/>
            </a:pPr>
            <a:r>
              <a:rPr lang="pt-BR" sz="1400" b="1" dirty="0">
                <a:latin typeface="Arial" pitchFamily="34" charset="0"/>
                <a:cs typeface="Arial" pitchFamily="34" charset="0"/>
              </a:rPr>
              <a:t>TOF</a:t>
            </a:r>
            <a:endParaRPr lang="pt-BR" sz="1400" b="1" dirty="0"/>
          </a:p>
        </p:txBody>
      </p:sp>
      <p:sp>
        <p:nvSpPr>
          <p:cNvPr id="16" name="Retângulo 15">
            <a:extLst>
              <a:ext uri="{FF2B5EF4-FFF2-40B4-BE49-F238E27FC236}">
                <a16:creationId xmlns:a16="http://schemas.microsoft.com/office/drawing/2014/main" id="{872A2C24-9B04-4A80-A7E9-B586B3B32CF6}"/>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Temporizadores Eletrônicos</a:t>
            </a:r>
            <a:endParaRPr lang="pt-BR" sz="2200" dirty="0">
              <a:solidFill>
                <a:srgbClr val="FF0000"/>
              </a:solidFill>
            </a:endParaRPr>
          </a:p>
        </p:txBody>
      </p:sp>
      <p:sp>
        <p:nvSpPr>
          <p:cNvPr id="17" name="Título 1">
            <a:extLst>
              <a:ext uri="{FF2B5EF4-FFF2-40B4-BE49-F238E27FC236}">
                <a16:creationId xmlns:a16="http://schemas.microsoft.com/office/drawing/2014/main" id="{7D3E74B8-7193-47AC-93BD-2DD2FA9C8E44}"/>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8</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9302824" cy="369332"/>
          </a:xfrm>
          <a:prstGeom prst="rect">
            <a:avLst/>
          </a:prstGeom>
        </p:spPr>
        <p:txBody>
          <a:bodyPr wrap="square">
            <a:spAutoFit/>
          </a:bodyPr>
          <a:lstStyle/>
          <a:p>
            <a:r>
              <a:rPr lang="pt-BR" dirty="0">
                <a:cs typeface="Arial" pitchFamily="34" charset="0"/>
              </a:rPr>
              <a:t>São dispositivos que realizam manobras elétricas, através de  impulsos elétricos (LIGA e DESLIGA)</a:t>
            </a:r>
            <a:endParaRPr lang="pt-BR" b="1" dirty="0">
              <a:cs typeface="Arial" pitchFamily="34" charset="0"/>
            </a:endParaRP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sp>
        <p:nvSpPr>
          <p:cNvPr id="14" name="Retângulo 13"/>
          <p:cNvSpPr/>
          <p:nvPr/>
        </p:nvSpPr>
        <p:spPr>
          <a:xfrm>
            <a:off x="2279576" y="836713"/>
            <a:ext cx="4176464" cy="430887"/>
          </a:xfrm>
          <a:prstGeom prst="rect">
            <a:avLst/>
          </a:prstGeom>
        </p:spPr>
        <p:txBody>
          <a:bodyPr wrap="square">
            <a:spAutoFit/>
          </a:bodyPr>
          <a:lstStyle/>
          <a:p>
            <a:r>
              <a:rPr lang="pt-BR" sz="2200" b="1" dirty="0">
                <a:solidFill>
                  <a:srgbClr val="FF0000"/>
                </a:solidFill>
              </a:rPr>
              <a:t>Botões de comando</a:t>
            </a:r>
            <a:endParaRPr lang="pt-BR" sz="2200" dirty="0">
              <a:solidFill>
                <a:srgbClr val="FF0000"/>
              </a:solidFill>
            </a:endParaRPr>
          </a:p>
        </p:txBody>
      </p:sp>
      <p:pic>
        <p:nvPicPr>
          <p:cNvPr id="26" name="Imagem 25" descr="2220406190169_Z.jpg"/>
          <p:cNvPicPr>
            <a:picLocks noChangeAspect="1"/>
          </p:cNvPicPr>
          <p:nvPr/>
        </p:nvPicPr>
        <p:blipFill>
          <a:blip r:embed="rId4" cstate="print"/>
          <a:stretch>
            <a:fillRect/>
          </a:stretch>
        </p:blipFill>
        <p:spPr>
          <a:xfrm>
            <a:off x="3359696" y="2708920"/>
            <a:ext cx="2088232" cy="2088232"/>
          </a:xfrm>
          <a:prstGeom prst="rect">
            <a:avLst/>
          </a:prstGeom>
        </p:spPr>
      </p:pic>
      <p:pic>
        <p:nvPicPr>
          <p:cNvPr id="27" name="Imagem 26" descr="download (3).jpg"/>
          <p:cNvPicPr>
            <a:picLocks noChangeAspect="1"/>
          </p:cNvPicPr>
          <p:nvPr/>
        </p:nvPicPr>
        <p:blipFill>
          <a:blip r:embed="rId5" cstate="print"/>
          <a:stretch>
            <a:fillRect/>
          </a:stretch>
        </p:blipFill>
        <p:spPr>
          <a:xfrm>
            <a:off x="6240016" y="2780928"/>
            <a:ext cx="2095500" cy="1390650"/>
          </a:xfrm>
          <a:prstGeom prst="rect">
            <a:avLst/>
          </a:prstGeom>
        </p:spPr>
      </p:pic>
      <p:sp>
        <p:nvSpPr>
          <p:cNvPr id="11" name="Título 1">
            <a:extLst>
              <a:ext uri="{FF2B5EF4-FFF2-40B4-BE49-F238E27FC236}">
                <a16:creationId xmlns:a16="http://schemas.microsoft.com/office/drawing/2014/main" id="{598F86FC-3701-454E-B2CA-45039843DBDC}"/>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9</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70"/>
            <a:ext cx="8064896" cy="369332"/>
          </a:xfrm>
          <a:prstGeom prst="rect">
            <a:avLst/>
          </a:prstGeom>
        </p:spPr>
        <p:txBody>
          <a:bodyPr wrap="square">
            <a:spAutoFit/>
          </a:bodyPr>
          <a:lstStyle/>
          <a:p>
            <a:r>
              <a:rPr lang="pt-BR" dirty="0">
                <a:cs typeface="Arial" pitchFamily="34" charset="0"/>
              </a:rPr>
              <a:t>Identificação pelas cores, segundo as normas: IEC 073 e VDE 0199</a:t>
            </a:r>
            <a:endParaRPr lang="pt-BR" b="1" dirty="0">
              <a:cs typeface="Arial" pitchFamily="34" charset="0"/>
            </a:endParaRP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1" name="Imagem 10" descr="images (11).png"/>
          <p:cNvPicPr>
            <a:picLocks noChangeAspect="1"/>
          </p:cNvPicPr>
          <p:nvPr/>
        </p:nvPicPr>
        <p:blipFill>
          <a:blip r:embed="rId4" cstate="print"/>
          <a:stretch>
            <a:fillRect/>
          </a:stretch>
        </p:blipFill>
        <p:spPr>
          <a:xfrm>
            <a:off x="3143672" y="2420888"/>
            <a:ext cx="6358860" cy="2952328"/>
          </a:xfrm>
          <a:prstGeom prst="rect">
            <a:avLst/>
          </a:prstGeom>
        </p:spPr>
      </p:pic>
      <p:sp>
        <p:nvSpPr>
          <p:cNvPr id="10" name="Retângulo 9">
            <a:extLst>
              <a:ext uri="{FF2B5EF4-FFF2-40B4-BE49-F238E27FC236}">
                <a16:creationId xmlns:a16="http://schemas.microsoft.com/office/drawing/2014/main" id="{C75B1B50-243E-4F56-A315-C0F3CCCFEF01}"/>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Botões de comando</a:t>
            </a:r>
            <a:endParaRPr lang="pt-BR" sz="2200" dirty="0">
              <a:solidFill>
                <a:srgbClr val="FF0000"/>
              </a:solidFill>
            </a:endParaRPr>
          </a:p>
        </p:txBody>
      </p:sp>
      <p:sp>
        <p:nvSpPr>
          <p:cNvPr id="12" name="Título 1">
            <a:extLst>
              <a:ext uri="{FF2B5EF4-FFF2-40B4-BE49-F238E27FC236}">
                <a16:creationId xmlns:a16="http://schemas.microsoft.com/office/drawing/2014/main" id="{C4DF8A73-7268-47C7-A3FB-656A227D2F68}"/>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10</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70"/>
            <a:ext cx="8064896" cy="369332"/>
          </a:xfrm>
          <a:prstGeom prst="rect">
            <a:avLst/>
          </a:prstGeom>
        </p:spPr>
        <p:txBody>
          <a:bodyPr wrap="square">
            <a:spAutoFit/>
          </a:bodyPr>
          <a:lstStyle/>
          <a:p>
            <a:r>
              <a:rPr lang="pt-BR" dirty="0">
                <a:cs typeface="Arial" pitchFamily="34" charset="0"/>
              </a:rPr>
              <a:t>Tipos de contatos e simbologia.</a:t>
            </a:r>
            <a:endParaRPr lang="pt-BR" b="1" dirty="0">
              <a:cs typeface="Arial" pitchFamily="34" charset="0"/>
            </a:endParaRP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0" name="Imagem 9" descr="images (22).jpg"/>
          <p:cNvPicPr>
            <a:picLocks noChangeAspect="1"/>
          </p:cNvPicPr>
          <p:nvPr/>
        </p:nvPicPr>
        <p:blipFill>
          <a:blip r:embed="rId4" cstate="print"/>
          <a:stretch>
            <a:fillRect/>
          </a:stretch>
        </p:blipFill>
        <p:spPr>
          <a:xfrm>
            <a:off x="5015880" y="3140968"/>
            <a:ext cx="5236580" cy="1440160"/>
          </a:xfrm>
          <a:prstGeom prst="rect">
            <a:avLst/>
          </a:prstGeom>
        </p:spPr>
      </p:pic>
      <p:pic>
        <p:nvPicPr>
          <p:cNvPr id="16" name="Imagem 15" descr="images (56).jpg"/>
          <p:cNvPicPr>
            <a:picLocks noChangeAspect="1"/>
          </p:cNvPicPr>
          <p:nvPr/>
        </p:nvPicPr>
        <p:blipFill>
          <a:blip r:embed="rId5" cstate="print"/>
          <a:stretch>
            <a:fillRect/>
          </a:stretch>
        </p:blipFill>
        <p:spPr>
          <a:xfrm>
            <a:off x="2495600" y="2420888"/>
            <a:ext cx="2232248" cy="2206140"/>
          </a:xfrm>
          <a:prstGeom prst="rect">
            <a:avLst/>
          </a:prstGeom>
        </p:spPr>
      </p:pic>
      <p:sp>
        <p:nvSpPr>
          <p:cNvPr id="11" name="Retângulo 10">
            <a:extLst>
              <a:ext uri="{FF2B5EF4-FFF2-40B4-BE49-F238E27FC236}">
                <a16:creationId xmlns:a16="http://schemas.microsoft.com/office/drawing/2014/main" id="{E7A9CC5D-943F-46EC-B8C0-D18669C4187F}"/>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Botões de comando</a:t>
            </a:r>
            <a:endParaRPr lang="pt-BR" sz="2200" dirty="0">
              <a:solidFill>
                <a:srgbClr val="FF0000"/>
              </a:solidFill>
            </a:endParaRPr>
          </a:p>
        </p:txBody>
      </p:sp>
      <p:sp>
        <p:nvSpPr>
          <p:cNvPr id="17" name="Título 1">
            <a:extLst>
              <a:ext uri="{FF2B5EF4-FFF2-40B4-BE49-F238E27FC236}">
                <a16:creationId xmlns:a16="http://schemas.microsoft.com/office/drawing/2014/main" id="{ACD9A13D-7695-4212-BA89-1353D9AFBDC9}"/>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11</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8064896" cy="369332"/>
          </a:xfrm>
          <a:prstGeom prst="rect">
            <a:avLst/>
          </a:prstGeom>
        </p:spPr>
        <p:txBody>
          <a:bodyPr wrap="square">
            <a:spAutoFit/>
          </a:bodyPr>
          <a:lstStyle/>
          <a:p>
            <a:r>
              <a:rPr lang="pt-BR" dirty="0">
                <a:cs typeface="Arial" pitchFamily="34" charset="0"/>
              </a:rPr>
              <a:t>Composição de botão de impulso com sinaleiro no mesmo corpo.</a:t>
            </a:r>
            <a:endParaRPr lang="pt-BR" b="1" dirty="0">
              <a:cs typeface="Arial" pitchFamily="34" charset="0"/>
            </a:endParaRP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1" name="Imagem 10" descr="images (42).jpg"/>
          <p:cNvPicPr>
            <a:picLocks noChangeAspect="1"/>
          </p:cNvPicPr>
          <p:nvPr/>
        </p:nvPicPr>
        <p:blipFill>
          <a:blip r:embed="rId4" cstate="print"/>
          <a:stretch>
            <a:fillRect/>
          </a:stretch>
        </p:blipFill>
        <p:spPr>
          <a:xfrm>
            <a:off x="6744072" y="2636912"/>
            <a:ext cx="1638300" cy="2800350"/>
          </a:xfrm>
          <a:prstGeom prst="rect">
            <a:avLst/>
          </a:prstGeom>
        </p:spPr>
      </p:pic>
      <p:pic>
        <p:nvPicPr>
          <p:cNvPr id="12" name="Imagem 11" descr="transferir (11).jpg"/>
          <p:cNvPicPr>
            <a:picLocks noChangeAspect="1"/>
          </p:cNvPicPr>
          <p:nvPr/>
        </p:nvPicPr>
        <p:blipFill>
          <a:blip r:embed="rId5" cstate="print"/>
          <a:stretch>
            <a:fillRect/>
          </a:stretch>
        </p:blipFill>
        <p:spPr>
          <a:xfrm>
            <a:off x="3359697" y="2564905"/>
            <a:ext cx="2143125" cy="2143125"/>
          </a:xfrm>
          <a:prstGeom prst="rect">
            <a:avLst/>
          </a:prstGeom>
        </p:spPr>
      </p:pic>
      <p:sp>
        <p:nvSpPr>
          <p:cNvPr id="16" name="Retângulo 15">
            <a:extLst>
              <a:ext uri="{FF2B5EF4-FFF2-40B4-BE49-F238E27FC236}">
                <a16:creationId xmlns:a16="http://schemas.microsoft.com/office/drawing/2014/main" id="{5A79EBD1-C8A5-4AC9-923D-D745D20EAAC6}"/>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Botões de comando iluminados</a:t>
            </a:r>
            <a:endParaRPr lang="pt-BR" sz="2200" dirty="0">
              <a:solidFill>
                <a:srgbClr val="FF0000"/>
              </a:solidFill>
            </a:endParaRPr>
          </a:p>
        </p:txBody>
      </p:sp>
      <p:sp>
        <p:nvSpPr>
          <p:cNvPr id="17" name="Título 1">
            <a:extLst>
              <a:ext uri="{FF2B5EF4-FFF2-40B4-BE49-F238E27FC236}">
                <a16:creationId xmlns:a16="http://schemas.microsoft.com/office/drawing/2014/main" id="{A2A1010D-4DD4-4EFE-8A3A-8FCC13BF29BA}"/>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12</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39608"/>
            <a:ext cx="8640960" cy="646331"/>
          </a:xfrm>
          <a:prstGeom prst="rect">
            <a:avLst/>
          </a:prstGeom>
        </p:spPr>
        <p:txBody>
          <a:bodyPr wrap="square">
            <a:spAutoFit/>
          </a:bodyPr>
          <a:lstStyle/>
          <a:p>
            <a:r>
              <a:rPr lang="pt-BR" dirty="0">
                <a:cs typeface="Arial" pitchFamily="34" charset="0"/>
              </a:rPr>
              <a:t>São elementos de chaveamentos manuais, destinados a promover uma seleção ou ligar/desligar um dispositivo elétrico.</a:t>
            </a:r>
            <a:endParaRPr lang="pt-BR" b="1" dirty="0">
              <a:cs typeface="Arial" pitchFamily="34" charset="0"/>
            </a:endParaRP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1" name="Imagem 10" descr="images 5.jpg"/>
          <p:cNvPicPr>
            <a:picLocks noChangeAspect="1"/>
          </p:cNvPicPr>
          <p:nvPr/>
        </p:nvPicPr>
        <p:blipFill>
          <a:blip r:embed="rId4" cstate="print"/>
          <a:stretch>
            <a:fillRect/>
          </a:stretch>
        </p:blipFill>
        <p:spPr>
          <a:xfrm>
            <a:off x="2711625" y="2708921"/>
            <a:ext cx="2143125" cy="2143125"/>
          </a:xfrm>
          <a:prstGeom prst="rect">
            <a:avLst/>
          </a:prstGeom>
        </p:spPr>
      </p:pic>
      <p:pic>
        <p:nvPicPr>
          <p:cNvPr id="12" name="Imagem 11" descr="images (23).jpg"/>
          <p:cNvPicPr>
            <a:picLocks noChangeAspect="1"/>
          </p:cNvPicPr>
          <p:nvPr/>
        </p:nvPicPr>
        <p:blipFill>
          <a:blip r:embed="rId5" cstate="print"/>
          <a:stretch>
            <a:fillRect/>
          </a:stretch>
        </p:blipFill>
        <p:spPr>
          <a:xfrm>
            <a:off x="7841308" y="2636912"/>
            <a:ext cx="2143125" cy="2304256"/>
          </a:xfrm>
          <a:prstGeom prst="rect">
            <a:avLst/>
          </a:prstGeom>
        </p:spPr>
      </p:pic>
      <p:pic>
        <p:nvPicPr>
          <p:cNvPr id="16" name="Imagem 15" descr="images (24).jpg"/>
          <p:cNvPicPr>
            <a:picLocks noChangeAspect="1"/>
          </p:cNvPicPr>
          <p:nvPr/>
        </p:nvPicPr>
        <p:blipFill>
          <a:blip r:embed="rId6" cstate="print"/>
          <a:stretch>
            <a:fillRect/>
          </a:stretch>
        </p:blipFill>
        <p:spPr>
          <a:xfrm>
            <a:off x="5519937" y="2564905"/>
            <a:ext cx="2009775" cy="2276475"/>
          </a:xfrm>
          <a:prstGeom prst="rect">
            <a:avLst/>
          </a:prstGeom>
        </p:spPr>
      </p:pic>
      <p:sp>
        <p:nvSpPr>
          <p:cNvPr id="17" name="Retângulo 16">
            <a:extLst>
              <a:ext uri="{FF2B5EF4-FFF2-40B4-BE49-F238E27FC236}">
                <a16:creationId xmlns:a16="http://schemas.microsoft.com/office/drawing/2014/main" id="{DD5F5184-7365-48DE-9053-68AFE0DBDD88}"/>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Chaves liga-desliga / seletoras</a:t>
            </a:r>
            <a:endParaRPr lang="pt-BR" sz="2200" dirty="0">
              <a:solidFill>
                <a:srgbClr val="FF0000"/>
              </a:solidFill>
            </a:endParaRPr>
          </a:p>
        </p:txBody>
      </p:sp>
      <p:sp>
        <p:nvSpPr>
          <p:cNvPr id="18" name="Título 1">
            <a:extLst>
              <a:ext uri="{FF2B5EF4-FFF2-40B4-BE49-F238E27FC236}">
                <a16:creationId xmlns:a16="http://schemas.microsoft.com/office/drawing/2014/main" id="{F437CD20-5C8D-4420-A806-4B018EAE9FE3}"/>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13</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8424936" cy="369332"/>
          </a:xfrm>
          <a:prstGeom prst="rect">
            <a:avLst/>
          </a:prstGeom>
        </p:spPr>
        <p:txBody>
          <a:bodyPr wrap="square">
            <a:spAutoFit/>
          </a:bodyPr>
          <a:lstStyle/>
          <a:p>
            <a:r>
              <a:rPr lang="pt-BR" dirty="0">
                <a:cs typeface="Arial" pitchFamily="34" charset="0"/>
              </a:rPr>
              <a:t>São dotadas de blocos de contatos elétrico NA ou NF, de acordo com a necessidade.</a:t>
            </a:r>
            <a:endParaRPr lang="pt-BR" b="1" dirty="0">
              <a:cs typeface="Arial" pitchFamily="34" charset="0"/>
            </a:endParaRP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7" name="Imagem 16" descr="images (28).jpg"/>
          <p:cNvPicPr>
            <a:picLocks noChangeAspect="1"/>
          </p:cNvPicPr>
          <p:nvPr/>
        </p:nvPicPr>
        <p:blipFill>
          <a:blip r:embed="rId4" cstate="print"/>
          <a:stretch>
            <a:fillRect/>
          </a:stretch>
        </p:blipFill>
        <p:spPr>
          <a:xfrm>
            <a:off x="2927648" y="2492896"/>
            <a:ext cx="3024336" cy="3024336"/>
          </a:xfrm>
          <a:prstGeom prst="rect">
            <a:avLst/>
          </a:prstGeom>
        </p:spPr>
      </p:pic>
      <p:pic>
        <p:nvPicPr>
          <p:cNvPr id="18" name="Imagem 17" descr="images (19).png"/>
          <p:cNvPicPr>
            <a:picLocks noChangeAspect="1"/>
          </p:cNvPicPr>
          <p:nvPr/>
        </p:nvPicPr>
        <p:blipFill>
          <a:blip r:embed="rId5" cstate="print"/>
          <a:stretch>
            <a:fillRect/>
          </a:stretch>
        </p:blipFill>
        <p:spPr>
          <a:xfrm>
            <a:off x="6744072" y="2708920"/>
            <a:ext cx="2703006" cy="2448272"/>
          </a:xfrm>
          <a:prstGeom prst="rect">
            <a:avLst/>
          </a:prstGeom>
        </p:spPr>
      </p:pic>
      <p:sp>
        <p:nvSpPr>
          <p:cNvPr id="11" name="Retângulo 10">
            <a:extLst>
              <a:ext uri="{FF2B5EF4-FFF2-40B4-BE49-F238E27FC236}">
                <a16:creationId xmlns:a16="http://schemas.microsoft.com/office/drawing/2014/main" id="{5958FBDF-8530-44D5-BB0A-25F417497C86}"/>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Chaves liga-desliga / seletoras</a:t>
            </a:r>
            <a:endParaRPr lang="pt-BR" sz="2200" dirty="0">
              <a:solidFill>
                <a:srgbClr val="FF0000"/>
              </a:solidFill>
            </a:endParaRPr>
          </a:p>
        </p:txBody>
      </p:sp>
      <p:sp>
        <p:nvSpPr>
          <p:cNvPr id="12" name="Título 1">
            <a:extLst>
              <a:ext uri="{FF2B5EF4-FFF2-40B4-BE49-F238E27FC236}">
                <a16:creationId xmlns:a16="http://schemas.microsoft.com/office/drawing/2014/main" id="{AB119383-FB61-496F-979F-1D3725CD9CC9}"/>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14</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5" y="1340770"/>
            <a:ext cx="8722253" cy="1477328"/>
          </a:xfrm>
          <a:prstGeom prst="rect">
            <a:avLst/>
          </a:prstGeom>
        </p:spPr>
        <p:txBody>
          <a:bodyPr wrap="square">
            <a:spAutoFit/>
          </a:bodyPr>
          <a:lstStyle/>
          <a:p>
            <a:pPr algn="just"/>
            <a:r>
              <a:rPr lang="pt-BR" dirty="0">
                <a:cs typeface="Arial" pitchFamily="34" charset="0"/>
              </a:rPr>
              <a:t>Em se tratando de ligamento e desligamento de motores elétricos ou outras cargas, não podemos utilizar chaves de posições fixas, pois em um retorno da falta de energia elétrica, todos os dispositivos voltariam ligados ao mesmo tempo, podendo ocasionar um acidente.</a:t>
            </a:r>
          </a:p>
          <a:p>
            <a:pPr algn="just"/>
            <a:r>
              <a:rPr lang="pt-BR" dirty="0">
                <a:cs typeface="Arial" pitchFamily="34" charset="0"/>
              </a:rPr>
              <a:t>Nestas situações devemos utiliza botões </a:t>
            </a:r>
            <a:r>
              <a:rPr lang="pt-BR" dirty="0" err="1">
                <a:cs typeface="Arial" pitchFamily="34" charset="0"/>
              </a:rPr>
              <a:t>pulsadores</a:t>
            </a:r>
            <a:r>
              <a:rPr lang="pt-BR" dirty="0">
                <a:cs typeface="Arial" pitchFamily="34" charset="0"/>
              </a:rPr>
              <a:t> ou chaves liga-desliga de impulso, para que todas as carga voltem desligadas.</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7" name="Imagem 16" descr="images 5.jpg"/>
          <p:cNvPicPr>
            <a:picLocks noChangeAspect="1"/>
          </p:cNvPicPr>
          <p:nvPr/>
        </p:nvPicPr>
        <p:blipFill>
          <a:blip r:embed="rId4" cstate="print"/>
          <a:stretch>
            <a:fillRect/>
          </a:stretch>
        </p:blipFill>
        <p:spPr>
          <a:xfrm>
            <a:off x="2783632" y="3789040"/>
            <a:ext cx="1584176" cy="1584176"/>
          </a:xfrm>
          <a:prstGeom prst="rect">
            <a:avLst/>
          </a:prstGeom>
        </p:spPr>
      </p:pic>
      <p:pic>
        <p:nvPicPr>
          <p:cNvPr id="18" name="Imagem 17" descr="images (35).jpg"/>
          <p:cNvPicPr>
            <a:picLocks noChangeAspect="1"/>
          </p:cNvPicPr>
          <p:nvPr/>
        </p:nvPicPr>
        <p:blipFill>
          <a:blip r:embed="rId5" cstate="print"/>
          <a:stretch>
            <a:fillRect/>
          </a:stretch>
        </p:blipFill>
        <p:spPr>
          <a:xfrm>
            <a:off x="6168008" y="4005064"/>
            <a:ext cx="1440160" cy="1440160"/>
          </a:xfrm>
          <a:prstGeom prst="rect">
            <a:avLst/>
          </a:prstGeom>
        </p:spPr>
      </p:pic>
      <p:pic>
        <p:nvPicPr>
          <p:cNvPr id="20" name="Imagem 19" descr="transferir (7).jpg"/>
          <p:cNvPicPr>
            <a:picLocks noChangeAspect="1"/>
          </p:cNvPicPr>
          <p:nvPr/>
        </p:nvPicPr>
        <p:blipFill>
          <a:blip r:embed="rId6" cstate="print"/>
          <a:stretch>
            <a:fillRect/>
          </a:stretch>
        </p:blipFill>
        <p:spPr>
          <a:xfrm>
            <a:off x="8472265" y="3950172"/>
            <a:ext cx="1423045" cy="1423045"/>
          </a:xfrm>
          <a:prstGeom prst="rect">
            <a:avLst/>
          </a:prstGeom>
          <a:solidFill>
            <a:schemeClr val="bg1"/>
          </a:solidFill>
        </p:spPr>
      </p:pic>
      <p:sp>
        <p:nvSpPr>
          <p:cNvPr id="21" name="Cruz 20"/>
          <p:cNvSpPr/>
          <p:nvPr/>
        </p:nvSpPr>
        <p:spPr>
          <a:xfrm>
            <a:off x="7824192" y="4509120"/>
            <a:ext cx="504056" cy="504056"/>
          </a:xfrm>
          <a:prstGeom prst="plus">
            <a:avLst>
              <a:gd name="adj" fmla="val 21793"/>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25" name="Conector reto 24"/>
          <p:cNvCxnSpPr/>
          <p:nvPr/>
        </p:nvCxnSpPr>
        <p:spPr>
          <a:xfrm flipV="1">
            <a:off x="2783632" y="3789040"/>
            <a:ext cx="1584176" cy="15121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ector reto 26"/>
          <p:cNvCxnSpPr/>
          <p:nvPr/>
        </p:nvCxnSpPr>
        <p:spPr>
          <a:xfrm>
            <a:off x="2783632" y="3861048"/>
            <a:ext cx="1584176" cy="14401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Seta para a direita 31"/>
          <p:cNvSpPr/>
          <p:nvPr/>
        </p:nvSpPr>
        <p:spPr>
          <a:xfrm>
            <a:off x="5087888" y="4581128"/>
            <a:ext cx="576064" cy="43204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9ABC31EA-0B5F-450F-8881-59A710F9F866}"/>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Chaves liga-desliga / seletoras</a:t>
            </a:r>
            <a:endParaRPr lang="pt-BR" sz="2200" dirty="0">
              <a:solidFill>
                <a:srgbClr val="FF0000"/>
              </a:solidFill>
            </a:endParaRPr>
          </a:p>
        </p:txBody>
      </p:sp>
      <p:sp>
        <p:nvSpPr>
          <p:cNvPr id="22" name="Título 1">
            <a:extLst>
              <a:ext uri="{FF2B5EF4-FFF2-40B4-BE49-F238E27FC236}">
                <a16:creationId xmlns:a16="http://schemas.microsoft.com/office/drawing/2014/main" id="{E3EF65FD-9412-4397-89C0-9CB0BB0DB7BA}"/>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15</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279576" y="1340769"/>
            <a:ext cx="8064896" cy="646331"/>
          </a:xfrm>
          <a:prstGeom prst="rect">
            <a:avLst/>
          </a:prstGeom>
        </p:spPr>
        <p:txBody>
          <a:bodyPr wrap="square">
            <a:spAutoFit/>
          </a:bodyPr>
          <a:lstStyle/>
          <a:p>
            <a:r>
              <a:rPr lang="pt-BR" dirty="0">
                <a:cs typeface="Arial" pitchFamily="34" charset="0"/>
              </a:rPr>
              <a:t>São elementos indicadores de estado. Por exemplo  um motor desligado, ligado ou em sobrecarga.</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sp>
        <p:nvSpPr>
          <p:cNvPr id="14" name="Retângulo 13"/>
          <p:cNvSpPr/>
          <p:nvPr/>
        </p:nvSpPr>
        <p:spPr>
          <a:xfrm>
            <a:off x="2279576" y="836713"/>
            <a:ext cx="4176464" cy="430887"/>
          </a:xfrm>
          <a:prstGeom prst="rect">
            <a:avLst/>
          </a:prstGeom>
        </p:spPr>
        <p:txBody>
          <a:bodyPr wrap="square">
            <a:spAutoFit/>
          </a:bodyPr>
          <a:lstStyle/>
          <a:p>
            <a:r>
              <a:rPr lang="pt-BR" sz="2200" b="1" dirty="0">
                <a:solidFill>
                  <a:srgbClr val="FF0000"/>
                </a:solidFill>
              </a:rPr>
              <a:t>Sinaleiros</a:t>
            </a:r>
            <a:endParaRPr lang="pt-BR" sz="2200" dirty="0">
              <a:solidFill>
                <a:srgbClr val="FF0000"/>
              </a:solidFill>
            </a:endParaRPr>
          </a:p>
        </p:txBody>
      </p:sp>
      <p:pic>
        <p:nvPicPr>
          <p:cNvPr id="16" name="Imagem 15" descr="images (37).jpg"/>
          <p:cNvPicPr>
            <a:picLocks noChangeAspect="1"/>
          </p:cNvPicPr>
          <p:nvPr/>
        </p:nvPicPr>
        <p:blipFill>
          <a:blip r:embed="rId4" cstate="print"/>
          <a:stretch>
            <a:fillRect/>
          </a:stretch>
        </p:blipFill>
        <p:spPr>
          <a:xfrm>
            <a:off x="3143672" y="2996952"/>
            <a:ext cx="3024336" cy="3024336"/>
          </a:xfrm>
          <a:prstGeom prst="rect">
            <a:avLst/>
          </a:prstGeom>
        </p:spPr>
      </p:pic>
      <p:pic>
        <p:nvPicPr>
          <p:cNvPr id="23" name="Imagem 22" descr="transferir (13).jpg"/>
          <p:cNvPicPr>
            <a:picLocks noChangeAspect="1"/>
          </p:cNvPicPr>
          <p:nvPr/>
        </p:nvPicPr>
        <p:blipFill>
          <a:blip r:embed="rId5" cstate="print"/>
          <a:stretch>
            <a:fillRect/>
          </a:stretch>
        </p:blipFill>
        <p:spPr>
          <a:xfrm>
            <a:off x="6744072" y="2852936"/>
            <a:ext cx="2795831" cy="2808312"/>
          </a:xfrm>
          <a:prstGeom prst="rect">
            <a:avLst/>
          </a:prstGeom>
        </p:spPr>
      </p:pic>
      <p:sp>
        <p:nvSpPr>
          <p:cNvPr id="11" name="Título 1">
            <a:extLst>
              <a:ext uri="{FF2B5EF4-FFF2-40B4-BE49-F238E27FC236}">
                <a16:creationId xmlns:a16="http://schemas.microsoft.com/office/drawing/2014/main" id="{78AAB6F0-2E73-4C09-B6FA-2BF0D548CB78}"/>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C4109551-599B-4114-A955-BC03A1776CB4}" type="slidenum">
              <a:rPr lang="pt-BR" smtClean="0"/>
              <a:pPr/>
              <a:t>16</a:t>
            </a:fld>
            <a:endParaRPr lang="pt-BR"/>
          </a:p>
        </p:txBody>
      </p:sp>
      <p:sp>
        <p:nvSpPr>
          <p:cNvPr id="5" name="Subtítulo 2"/>
          <p:cNvSpPr txBox="1">
            <a:spLocks/>
          </p:cNvSpPr>
          <p:nvPr/>
        </p:nvSpPr>
        <p:spPr>
          <a:xfrm>
            <a:off x="1919536" y="6309320"/>
            <a:ext cx="2304256" cy="360040"/>
          </a:xfrm>
          <a:prstGeom prst="rect">
            <a:avLst/>
          </a:prstGeom>
        </p:spPr>
        <p:txBody>
          <a:bodyPr vert="horz" lIns="91440" tIns="45720" rIns="91440" bIns="45720" rtlCol="0">
            <a:normAutofit/>
          </a:bodyPr>
          <a:lstStyle/>
          <a:p>
            <a:pPr marL="342900" indent="-342900" algn="r">
              <a:spcBef>
                <a:spcPct val="20000"/>
              </a:spcBef>
              <a:defRPr/>
            </a:pPr>
            <a:r>
              <a:rPr lang="en-US" sz="1600" b="1" i="1" dirty="0"/>
              <a:t>Prof. Eng. </a:t>
            </a:r>
            <a:r>
              <a:rPr lang="en-US" sz="1600" b="1" i="1" dirty="0" err="1"/>
              <a:t>Edson</a:t>
            </a:r>
            <a:r>
              <a:rPr lang="en-US" sz="1600" b="1" i="1" dirty="0"/>
              <a:t> </a:t>
            </a:r>
            <a:r>
              <a:rPr lang="en-US" sz="1600" b="1" i="1" dirty="0" err="1"/>
              <a:t>Simioni</a:t>
            </a:r>
            <a:endParaRPr lang="en-US" sz="1600" b="1" i="1" dirty="0"/>
          </a:p>
        </p:txBody>
      </p:sp>
      <p:sp>
        <p:nvSpPr>
          <p:cNvPr id="8" name="Retângulo 7"/>
          <p:cNvSpPr/>
          <p:nvPr/>
        </p:nvSpPr>
        <p:spPr>
          <a:xfrm>
            <a:off x="2351584" y="1340769"/>
            <a:ext cx="8064896" cy="369332"/>
          </a:xfrm>
          <a:prstGeom prst="rect">
            <a:avLst/>
          </a:prstGeom>
        </p:spPr>
        <p:txBody>
          <a:bodyPr wrap="square">
            <a:spAutoFit/>
          </a:bodyPr>
          <a:lstStyle/>
          <a:p>
            <a:r>
              <a:rPr lang="pt-BR" dirty="0">
                <a:cs typeface="Arial" pitchFamily="34" charset="0"/>
              </a:rPr>
              <a:t>Sinalizadores de topo de painel, são destinados a visualização a longas distâncias.</a:t>
            </a:r>
          </a:p>
        </p:txBody>
      </p:sp>
      <p:cxnSp>
        <p:nvCxnSpPr>
          <p:cNvPr id="13" name="Conector reto 12"/>
          <p:cNvCxnSpPr/>
          <p:nvPr/>
        </p:nvCxnSpPr>
        <p:spPr>
          <a:xfrm>
            <a:off x="1524000" y="76470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ETEC JS LOGO.jpg"/>
          <p:cNvPicPr/>
          <p:nvPr/>
        </p:nvPicPr>
        <p:blipFill>
          <a:blip r:embed="rId3" cstate="print"/>
          <a:stretch>
            <a:fillRect/>
          </a:stretch>
        </p:blipFill>
        <p:spPr>
          <a:xfrm>
            <a:off x="1919536" y="0"/>
            <a:ext cx="1872208" cy="692696"/>
          </a:xfrm>
          <a:prstGeom prst="rect">
            <a:avLst/>
          </a:prstGeom>
        </p:spPr>
      </p:pic>
      <p:pic>
        <p:nvPicPr>
          <p:cNvPr id="17" name="Imagem 16" descr="images (40).jpg"/>
          <p:cNvPicPr>
            <a:picLocks noChangeAspect="1"/>
          </p:cNvPicPr>
          <p:nvPr/>
        </p:nvPicPr>
        <p:blipFill>
          <a:blip r:embed="rId4" cstate="print"/>
          <a:stretch>
            <a:fillRect/>
          </a:stretch>
        </p:blipFill>
        <p:spPr>
          <a:xfrm>
            <a:off x="3143673" y="2564905"/>
            <a:ext cx="2143125" cy="2143125"/>
          </a:xfrm>
          <a:prstGeom prst="rect">
            <a:avLst/>
          </a:prstGeom>
        </p:spPr>
      </p:pic>
      <p:pic>
        <p:nvPicPr>
          <p:cNvPr id="21" name="Imagem 20" descr="transferir (15).jpg"/>
          <p:cNvPicPr>
            <a:picLocks noChangeAspect="1"/>
          </p:cNvPicPr>
          <p:nvPr/>
        </p:nvPicPr>
        <p:blipFill>
          <a:blip r:embed="rId5" cstate="print"/>
          <a:stretch>
            <a:fillRect/>
          </a:stretch>
        </p:blipFill>
        <p:spPr>
          <a:xfrm>
            <a:off x="6240016" y="2348880"/>
            <a:ext cx="3235226" cy="3307120"/>
          </a:xfrm>
          <a:prstGeom prst="rect">
            <a:avLst/>
          </a:prstGeom>
        </p:spPr>
      </p:pic>
      <p:sp>
        <p:nvSpPr>
          <p:cNvPr id="12" name="Título 1">
            <a:extLst>
              <a:ext uri="{FF2B5EF4-FFF2-40B4-BE49-F238E27FC236}">
                <a16:creationId xmlns:a16="http://schemas.microsoft.com/office/drawing/2014/main" id="{400BBD93-A3EF-42CE-9A66-E951AEF76457}"/>
              </a:ext>
            </a:extLst>
          </p:cNvPr>
          <p:cNvSpPr txBox="1">
            <a:spLocks/>
          </p:cNvSpPr>
          <p:nvPr/>
        </p:nvSpPr>
        <p:spPr>
          <a:xfrm>
            <a:off x="4943872" y="116632"/>
            <a:ext cx="6048672" cy="49006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p>
            <a:pPr lvl="0">
              <a:spcBef>
                <a:spcPct val="0"/>
              </a:spcBef>
              <a:defRPr/>
            </a:pPr>
            <a:r>
              <a:rPr lang="pt-BR" b="1" i="1" dirty="0">
                <a:solidFill>
                  <a:srgbClr val="FF0000"/>
                </a:solidFill>
              </a:rPr>
              <a:t>Dispositivos Elétricos para Comando - Comandos Elétricos</a:t>
            </a:r>
            <a:endParaRPr lang="pt-BR" b="1" dirty="0">
              <a:solidFill>
                <a:srgbClr val="FF0000"/>
              </a:solidFill>
              <a:latin typeface="+mj-lt"/>
              <a:ea typeface="+mj-ea"/>
              <a:cs typeface="+mj-cs"/>
            </a:endParaRPr>
          </a:p>
        </p:txBody>
      </p:sp>
      <p:sp>
        <p:nvSpPr>
          <p:cNvPr id="16" name="Retângulo 15">
            <a:extLst>
              <a:ext uri="{FF2B5EF4-FFF2-40B4-BE49-F238E27FC236}">
                <a16:creationId xmlns:a16="http://schemas.microsoft.com/office/drawing/2014/main" id="{D224EC66-C4B0-4226-A30C-44BF73D413CF}"/>
              </a:ext>
            </a:extLst>
          </p:cNvPr>
          <p:cNvSpPr/>
          <p:nvPr/>
        </p:nvSpPr>
        <p:spPr>
          <a:xfrm>
            <a:off x="2279576" y="836713"/>
            <a:ext cx="4176464" cy="430887"/>
          </a:xfrm>
          <a:prstGeom prst="rect">
            <a:avLst/>
          </a:prstGeom>
        </p:spPr>
        <p:txBody>
          <a:bodyPr wrap="square">
            <a:spAutoFit/>
          </a:bodyPr>
          <a:lstStyle/>
          <a:p>
            <a:r>
              <a:rPr lang="pt-BR" sz="2200" b="1" dirty="0">
                <a:solidFill>
                  <a:srgbClr val="FF0000"/>
                </a:solidFill>
              </a:rPr>
              <a:t>Sinaleiros de coluna</a:t>
            </a:r>
            <a:endParaRPr lang="pt-BR" sz="2200"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479376" y="404664"/>
            <a:ext cx="11233248" cy="60486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Subtítulo 2"/>
          <p:cNvSpPr>
            <a:spLocks noGrp="1"/>
          </p:cNvSpPr>
          <p:nvPr>
            <p:ph type="subTitle" idx="1"/>
          </p:nvPr>
        </p:nvSpPr>
        <p:spPr>
          <a:xfrm>
            <a:off x="2135560" y="6021288"/>
            <a:ext cx="2304256" cy="360040"/>
          </a:xfrm>
        </p:spPr>
        <p:txBody>
          <a:bodyPr>
            <a:normAutofit/>
          </a:bodyPr>
          <a:lstStyle/>
          <a:p>
            <a:pPr algn="r"/>
            <a:r>
              <a:rPr lang="en-US" sz="1600" b="1" i="1" dirty="0">
                <a:solidFill>
                  <a:schemeClr val="tx1"/>
                </a:solidFill>
              </a:rPr>
              <a:t>Prof. Eng. </a:t>
            </a:r>
            <a:r>
              <a:rPr lang="en-US" sz="1600" b="1" i="1" dirty="0" err="1">
                <a:solidFill>
                  <a:schemeClr val="tx1"/>
                </a:solidFill>
              </a:rPr>
              <a:t>Edson</a:t>
            </a:r>
            <a:r>
              <a:rPr lang="en-US" sz="1600" b="1" i="1" dirty="0">
                <a:solidFill>
                  <a:schemeClr val="tx1"/>
                </a:solidFill>
              </a:rPr>
              <a:t> </a:t>
            </a:r>
            <a:r>
              <a:rPr lang="en-US" sz="1600" b="1" i="1" dirty="0" err="1">
                <a:solidFill>
                  <a:schemeClr val="tx1"/>
                </a:solidFill>
              </a:rPr>
              <a:t>Simioni</a:t>
            </a:r>
            <a:endParaRPr lang="en-US" sz="1600" b="1" i="1" dirty="0">
              <a:solidFill>
                <a:schemeClr val="tx1"/>
              </a:solidFill>
            </a:endParaRPr>
          </a:p>
        </p:txBody>
      </p:sp>
      <p:sp>
        <p:nvSpPr>
          <p:cNvPr id="4" name="Espaço Reservado para Número de Slide 3"/>
          <p:cNvSpPr>
            <a:spLocks noGrp="1"/>
          </p:cNvSpPr>
          <p:nvPr>
            <p:ph type="sldNum" sz="quarter" idx="12"/>
          </p:nvPr>
        </p:nvSpPr>
        <p:spPr/>
        <p:txBody>
          <a:bodyPr/>
          <a:lstStyle/>
          <a:p>
            <a:fld id="{C4109551-599B-4114-A955-BC03A1776CB4}" type="slidenum">
              <a:rPr lang="pt-BR" smtClean="0"/>
              <a:pPr/>
              <a:t>17</a:t>
            </a:fld>
            <a:endParaRPr lang="pt-BR"/>
          </a:p>
        </p:txBody>
      </p:sp>
      <p:sp>
        <p:nvSpPr>
          <p:cNvPr id="2" name="Título 1"/>
          <p:cNvSpPr>
            <a:spLocks noGrp="1"/>
          </p:cNvSpPr>
          <p:nvPr>
            <p:ph type="ctrTitle"/>
          </p:nvPr>
        </p:nvSpPr>
        <p:spPr>
          <a:xfrm>
            <a:off x="2927648" y="3020468"/>
            <a:ext cx="6768752" cy="720080"/>
          </a:xfrm>
        </p:spPr>
        <p:txBody>
          <a:bodyPr>
            <a:noAutofit/>
          </a:bodyPr>
          <a:lstStyle/>
          <a:p>
            <a:r>
              <a:rPr lang="pt-BR" sz="2800" b="1" i="1" dirty="0">
                <a:solidFill>
                  <a:srgbClr val="FF0000"/>
                </a:solidFill>
              </a:rPr>
              <a:t>Dispositivos Elétricos para Comando </a:t>
            </a:r>
            <a:br>
              <a:rPr lang="pt-BR" sz="2800" b="1" i="1" dirty="0">
                <a:solidFill>
                  <a:srgbClr val="FF0000"/>
                </a:solidFill>
              </a:rPr>
            </a:br>
            <a:r>
              <a:rPr lang="pt-BR" sz="2800" b="1" i="1" dirty="0">
                <a:solidFill>
                  <a:srgbClr val="FF0000"/>
                </a:solidFill>
              </a:rPr>
              <a:t>Comandos Elétricos</a:t>
            </a:r>
          </a:p>
        </p:txBody>
      </p:sp>
      <p:pic>
        <p:nvPicPr>
          <p:cNvPr id="10" name="Imagem 9" descr="ETEC JS LOGO.jpg"/>
          <p:cNvPicPr/>
          <p:nvPr/>
        </p:nvPicPr>
        <p:blipFill>
          <a:blip r:embed="rId3" cstate="print"/>
          <a:stretch>
            <a:fillRect/>
          </a:stretch>
        </p:blipFill>
        <p:spPr>
          <a:xfrm>
            <a:off x="2279576" y="620688"/>
            <a:ext cx="3240360" cy="936104"/>
          </a:xfrm>
          <a:prstGeom prst="rect">
            <a:avLst/>
          </a:prstGeom>
        </p:spPr>
      </p:pic>
    </p:spTree>
    <p:extLst>
      <p:ext uri="{BB962C8B-B14F-4D97-AF65-F5344CB8AC3E}">
        <p14:creationId xmlns:p14="http://schemas.microsoft.com/office/powerpoint/2010/main" val="2963165094"/>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3518</TotalTime>
  <Words>575</Words>
  <Application>Microsoft Office PowerPoint</Application>
  <PresentationFormat>Widescreen</PresentationFormat>
  <Paragraphs>93</Paragraphs>
  <Slides>17</Slides>
  <Notes>17</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17</vt:i4>
      </vt:variant>
    </vt:vector>
  </HeadingPairs>
  <TitlesOfParts>
    <vt:vector size="20" baseType="lpstr">
      <vt:lpstr>Arial</vt:lpstr>
      <vt:lpstr>Calibri</vt:lpstr>
      <vt:lpstr>Tema do Office</vt:lpstr>
      <vt:lpstr>Dispositivos Elétricos para Comando  Comandos Elétricos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Dispositivos Elétricos para Comando  Comandos Elétricos</vt:lpstr>
    </vt:vector>
  </TitlesOfParts>
  <Company>LDPC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PRUMADAS ELÉTRICAS</dc:title>
  <dc:creator>Leonardo Dal Picolo Cadurin</dc:creator>
  <cp:lastModifiedBy>Simioni</cp:lastModifiedBy>
  <cp:revision>522</cp:revision>
  <dcterms:created xsi:type="dcterms:W3CDTF">2012-08-09T01:11:47Z</dcterms:created>
  <dcterms:modified xsi:type="dcterms:W3CDTF">2020-05-04T16:39:39Z</dcterms:modified>
</cp:coreProperties>
</file>